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97" r:id="rId3"/>
    <p:sldId id="307" r:id="rId4"/>
    <p:sldId id="308" r:id="rId5"/>
    <p:sldId id="309" r:id="rId6"/>
    <p:sldId id="312" r:id="rId7"/>
    <p:sldId id="313" r:id="rId8"/>
    <p:sldId id="316" r:id="rId9"/>
    <p:sldId id="341" r:id="rId10"/>
    <p:sldId id="346" r:id="rId11"/>
    <p:sldId id="347" r:id="rId12"/>
    <p:sldId id="348" r:id="rId13"/>
    <p:sldId id="310" r:id="rId14"/>
    <p:sldId id="349" r:id="rId15"/>
    <p:sldId id="337" r:id="rId16"/>
    <p:sldId id="311" r:id="rId17"/>
  </p:sldIdLst>
  <p:sldSz cx="9144000" cy="6858000" type="screen4x3"/>
  <p:notesSz cx="6661150" cy="98313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FF9933"/>
    <a:srgbClr val="003399"/>
    <a:srgbClr val="66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3395" autoAdjust="0"/>
  </p:normalViewPr>
  <p:slideViewPr>
    <p:cSldViewPr>
      <p:cViewPr>
        <p:scale>
          <a:sx n="80" d="100"/>
          <a:sy n="80" d="100"/>
        </p:scale>
        <p:origin x="-9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827" y="-77"/>
      </p:cViewPr>
      <p:guideLst>
        <p:guide orient="horz" pos="3096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60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60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3BEC7DC-D4DC-4020-8CBC-2BE30E929AE9}" type="datetimeFigureOut">
              <a:rPr lang="en-GB"/>
              <a:pPr>
                <a:defRPr/>
              </a:pPr>
              <a:t>11/12/2014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37675"/>
            <a:ext cx="28860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3488" y="9337675"/>
            <a:ext cx="28860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ACD5E90-6A9F-44F2-B274-668BBAD7B3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03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736600"/>
            <a:ext cx="4916488" cy="3687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765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7675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7675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3321D0FD-EF80-4674-BF23-53EE1CDE8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31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F0D5E7-227A-4014-BCCC-688953C6950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878E1D-46DB-48D9-8DD1-91FB8D8C422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12/12/2014, Ηράκλειο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Δήμος Χερσονήσου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3CA29-E950-46B7-AE8F-43EF058F2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12/12/2014, Ηράκλειο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Δήμος Χερσονήσου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B580D-7A79-429D-8324-FFDFC21F6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12/12/2014, Ηράκλειο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Δήμος Χερσονήσου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CA4A4-5280-4A18-B9EC-64FCDD3B3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23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12/12/2014, Ηράκλειο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Δήμος Χερσονήσου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45D13-0DDE-4FAF-9192-C2B8E23BAF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55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12/12/2014, Ηράκλειο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Δήμος Χερσονήσου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3BCDF-0EE2-4E86-A2DE-314E7FFFE0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87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12/12/2014, Ηράκλειο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Δήμος Χερσονήσου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E3711-3624-4431-88D7-4B5C64EBFE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210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12/12/2014, Ηράκλειο</a:t>
            </a:r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Δήμος Χερσονήσου</a:t>
            </a:r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B6C73-F599-40D5-BCE6-281318C0DC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54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12/12/2014, Ηράκλειο</a:t>
            </a:r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Δήμος Χερσονήσου</a:t>
            </a: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78F53-0F13-46AF-9D5B-AE119511CB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110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12/12/2014, Ηράκλειο</a:t>
            </a:r>
            <a:endParaRPr lang="en-GB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Δήμος Χερσονήσου</a:t>
            </a:r>
            <a:endParaRPr lang="en-GB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DA4BF-D7EE-40E2-AF5A-7D310AFCE9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027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12/12/2014, Ηράκλειο</a:t>
            </a:r>
            <a:endParaRPr lang="en-GB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Δήμος Χερσονήσου</a:t>
            </a:r>
            <a:endParaRPr lang="en-GB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5727C-AD1A-4A7D-BF19-EBD2F37B1C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43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12/12/2014, Ηράκλειο</a:t>
            </a:r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Δήμος Χερσονήσου</a:t>
            </a:r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376D2-9958-4B39-A048-2C4DB8A1F3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53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12/12/2014, Ηράκλειο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Δήμος Χερσονήσου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BB3C3-BEAE-4CEB-B256-E2C9342E3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87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12/12/2014, Ηράκλειο</a:t>
            </a:r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Δήμος Χερσονήσου</a:t>
            </a:r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06D6E-F63E-464E-AD32-3787A742D9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428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12/12/2014, Ηράκλειο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Δήμος Χερσονήσου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12504-E1EE-40B4-A442-B77946658B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73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12/12/2014, Ηράκλειο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Δήμος Χερσονήσου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694DA-FA4C-4EE6-B01A-496BF51AB8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64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12/12/2014, Ηράκλειο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Δήμος Χερσονήσου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2CFAB-908F-4418-A69D-C9599375C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0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12/12/2014, Ηράκλειο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Δήμος Χερσονήσου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80520-2144-44D6-A36C-69A74BDE6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2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12/12/2014, Ηράκλειο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Δήμος Χερσονήσου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99B0D-E121-4807-92C7-C84CCB6F0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2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12/12/2014, Ηράκλειο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Δήμος Χερσονήσου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5BDAA-C6FD-4CAB-9EF2-DD2CAD45B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12/12/2014, Ηράκλειο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Δήμος Χερσονήσου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1BD50-2F75-48D4-A30A-BCC3C5D61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0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12/12/2014, Ηράκλειο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Δήμος Χερσονήσου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E136E-E48E-415D-88F0-EC03F53F2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8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12/12/2014, Ηράκλειο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Δήμος Χερσονήσου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02E5E-A067-453A-ACDB-3A185B292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4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l-GR" smtClean="0"/>
              <a:t>12/12/2014, Ηράκλειο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l-GR" smtClean="0"/>
              <a:t>Δήμος Χερσονήσου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1788AB1E-50FF-48D9-8031-B7B233238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92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l-GR" smtClean="0"/>
              <a:t>Modifiez le style du titre</a:t>
            </a:r>
            <a:endParaRPr lang="en-GB" altLang="el-GR" smtClean="0"/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l-GR" smtClean="0"/>
              <a:t>Modifiez les styles du texte du masque</a:t>
            </a:r>
          </a:p>
          <a:p>
            <a:pPr lvl="1"/>
            <a:r>
              <a:rPr lang="fr-FR" altLang="el-GR" smtClean="0"/>
              <a:t>Deuxième niveau</a:t>
            </a:r>
          </a:p>
          <a:p>
            <a:pPr lvl="2"/>
            <a:r>
              <a:rPr lang="fr-FR" altLang="el-GR" smtClean="0"/>
              <a:t>Troisième niveau</a:t>
            </a:r>
          </a:p>
          <a:p>
            <a:pPr lvl="3"/>
            <a:r>
              <a:rPr lang="fr-FR" altLang="el-GR" smtClean="0"/>
              <a:t>Quatrième niveau</a:t>
            </a:r>
          </a:p>
          <a:p>
            <a:pPr lvl="4"/>
            <a:r>
              <a:rPr lang="fr-FR" altLang="el-GR" smtClean="0"/>
              <a:t>Cinquième niveau</a:t>
            </a:r>
            <a:endParaRPr lang="en-GB" altLang="el-G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12/12/2014, Ηράκλειο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Δήμος Χερσονήσου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ABB13E-5490-4C9D-BF95-06F8158DAB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rsonisos.gr/" TargetMode="External"/><Relationship Id="rId2" Type="http://schemas.openxmlformats.org/officeDocument/2006/relationships/hyperlink" Target="mailto:covenant@hersonisos.gr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195513" y="1103313"/>
            <a:ext cx="5905500" cy="1749425"/>
          </a:xfrm>
        </p:spPr>
        <p:txBody>
          <a:bodyPr/>
          <a:lstStyle/>
          <a:p>
            <a:r>
              <a:rPr lang="el-GR" altLang="el-GR" sz="2400" b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Εξοικονόμηση ενέργειας στον οδικό δημοτικό φωτισμό του Δ. Χερσονήσου</a:t>
            </a:r>
            <a:endParaRPr lang="fr-BE" altLang="el-GR" sz="2400" b="1" dirty="0" smtClean="0">
              <a:solidFill>
                <a:srgbClr val="00B0F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259632" y="3190081"/>
            <a:ext cx="7344816" cy="3097212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endParaRPr lang="en-US" altLang="el-GR" sz="1800" i="1" dirty="0" smtClean="0">
              <a:solidFill>
                <a:schemeClr val="accent2"/>
              </a:solidFill>
            </a:endParaRPr>
          </a:p>
          <a:p>
            <a:pPr lvl="1">
              <a:lnSpc>
                <a:spcPct val="150000"/>
              </a:lnSpc>
              <a:buFontTx/>
              <a:buNone/>
            </a:pPr>
            <a:endParaRPr lang="el-GR" altLang="el-GR" sz="2000" b="1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  <a:buFontTx/>
              <a:buNone/>
            </a:pPr>
            <a:r>
              <a:rPr lang="el-GR" altLang="el-GR" sz="20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Μαρία </a:t>
            </a:r>
            <a:r>
              <a:rPr lang="el-GR" altLang="el-GR" sz="2000" b="1" dirty="0" err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Συμεωνίδου</a:t>
            </a:r>
            <a:r>
              <a:rPr lang="el-GR" altLang="el-GR" sz="20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-Σιδερή, Γεωπόνος </a:t>
            </a:r>
            <a:r>
              <a:rPr lang="en-US" altLang="el-GR" sz="20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MSc, PhD</a:t>
            </a:r>
            <a:endParaRPr lang="el-GR" altLang="el-GR" sz="2000" b="1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  <a:buNone/>
            </a:pPr>
            <a:r>
              <a:rPr lang="el-GR" altLang="el-GR" sz="20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Υφαντή Σοφία</a:t>
            </a:r>
            <a:r>
              <a:rPr lang="en-US" altLang="el-GR" sz="20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0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Μηχανολόγος Μηχανικός Τ.Ε., </a:t>
            </a:r>
            <a:r>
              <a:rPr lang="en-US" sz="20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MPhil GCU</a:t>
            </a:r>
            <a:endParaRPr lang="el-GR" sz="2000" b="1" dirty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  <a:buFontTx/>
              <a:buNone/>
            </a:pPr>
            <a:r>
              <a:rPr lang="el-GR" altLang="el-GR" sz="20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Νίκος </a:t>
            </a:r>
            <a:r>
              <a:rPr lang="el-GR" altLang="el-GR" sz="2000" b="1" dirty="0" err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Κοπανάκης</a:t>
            </a:r>
            <a:r>
              <a:rPr lang="en-US" altLang="el-GR" sz="20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altLang="el-GR" sz="20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Ηλεκτρολόγος Μηχανικός Τ. Ε.</a:t>
            </a:r>
            <a:endParaRPr lang="en-US" altLang="el-GR" sz="2000" b="1" dirty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751263" cy="476250"/>
          </a:xfrm>
        </p:spPr>
        <p:txBody>
          <a:bodyPr/>
          <a:lstStyle/>
          <a:p>
            <a:pPr>
              <a:defRPr/>
            </a:pPr>
            <a:r>
              <a:rPr lang="el-GR" smtClean="0"/>
              <a:t>Δήμος Χερσονήσου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12/12/2014, Ηράκλειο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9B9F2-868D-4BE2-A76A-F9290178772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8" name="Εικόνα 7" descr="Xersonisos 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9" y="2636912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/>
          <a:lstStyle/>
          <a:p>
            <a:r>
              <a:rPr lang="el-GR" altLang="el-GR" sz="2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Σχεδιασμός συγκεκριμένων και μετρήσιμων δράσεων έως το 2020 για την επίτευξη του στόχου 20-20-20.</a:t>
            </a:r>
            <a:endParaRPr lang="el-GR" sz="24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475656" y="1600201"/>
            <a:ext cx="7211144" cy="4349079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l-GR" altLang="el-GR" sz="1700" b="1" u="sng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Δημοτικός Φωτισμός Επεμβατικά  Έργα</a:t>
            </a:r>
          </a:p>
          <a:p>
            <a:pPr marL="0" indent="0" algn="ctr">
              <a:buFontTx/>
              <a:buNone/>
            </a:pPr>
            <a:endParaRPr lang="el-GR" altLang="el-GR" sz="1700" b="1" u="sng" dirty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buFontTx/>
              <a:buAutoNum type="arabicPeriod"/>
            </a:pPr>
            <a:r>
              <a:rPr lang="el-GR" altLang="el-GR" sz="17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Επεμβάσεις εξοικονόμησης ενέργειας στο Δημοτικό </a:t>
            </a:r>
            <a:r>
              <a:rPr lang="el-GR" altLang="el-GR" sz="17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Φωτισμό με λαμπτήρες </a:t>
            </a:r>
            <a:r>
              <a:rPr lang="en-US" altLang="el-GR" sz="17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LED</a:t>
            </a:r>
            <a:r>
              <a:rPr lang="el-GR" altLang="el-GR" sz="17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– εξοικονόμηση 298 τόνοι </a:t>
            </a:r>
            <a:r>
              <a:rPr lang="en-US" altLang="el-GR" sz="17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</a:t>
            </a:r>
            <a:r>
              <a:rPr lang="en-US" altLang="el-GR" sz="1700" b="1" baseline="-25000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altLang="el-GR" sz="17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 ( </a:t>
            </a:r>
            <a:r>
              <a:rPr lang="el-GR" altLang="el-GR" sz="17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Χρηματοδότηση από το Πράσινο Ταμείο </a:t>
            </a:r>
            <a:r>
              <a:rPr lang="en-US" altLang="el-GR" sz="17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673,001</a:t>
            </a:r>
            <a:r>
              <a:rPr lang="el-GR" altLang="el-GR" sz="17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335.000 κατόπιν ανοικτού διαγωνισμού).</a:t>
            </a:r>
            <a:endParaRPr lang="en-US" altLang="el-GR" sz="1700" b="1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buFontTx/>
              <a:buAutoNum type="arabicPeriod"/>
            </a:pPr>
            <a:r>
              <a:rPr lang="el-GR" sz="1700" b="1" dirty="0" smtClean="0">
                <a:solidFill>
                  <a:srgbClr val="FFC000"/>
                </a:solidFill>
                <a:latin typeface="Calibri" pitchFamily="34" charset="0"/>
              </a:rPr>
              <a:t>Άρση αλληλοεπικάλυψης δικτύων, αναμένεται να εξοικονομήσει 10%. </a:t>
            </a:r>
            <a:endParaRPr lang="en-US" sz="1700" b="1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0" indent="0">
              <a:buFontTx/>
              <a:buAutoNum type="arabicPeriod"/>
            </a:pPr>
            <a:r>
              <a:rPr lang="el-GR" sz="1700" b="1" dirty="0" smtClean="0">
                <a:solidFill>
                  <a:srgbClr val="FFC000"/>
                </a:solidFill>
                <a:latin typeface="Calibri" pitchFamily="34" charset="0"/>
              </a:rPr>
              <a:t>Επεμβάσεις εξοικονόμησης ενέργειας με αντικατάστασης φωτιστικών / λαμπτήρων από Εθνικά Προγράμματα &amp; Ίδιους Πόρους, αναμένεται να εξοικονομήσουν 1772 τόνους </a:t>
            </a:r>
            <a:r>
              <a:rPr lang="en-US" altLang="el-GR" sz="17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</a:t>
            </a:r>
            <a:r>
              <a:rPr lang="en-US" altLang="el-GR" sz="1700" b="1" baseline="-25000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altLang="el-GR" sz="1700" b="1" baseline="-25000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FontTx/>
              <a:buAutoNum type="arabicPeriod"/>
            </a:pPr>
            <a:r>
              <a:rPr lang="el-GR" sz="1700" b="1" dirty="0" smtClean="0">
                <a:solidFill>
                  <a:srgbClr val="FFC000"/>
                </a:solidFill>
                <a:latin typeface="Calibri" pitchFamily="34" charset="0"/>
              </a:rPr>
              <a:t>Εφαρμογή </a:t>
            </a:r>
            <a:r>
              <a:rPr lang="en-US" sz="1700" b="1" dirty="0" smtClean="0">
                <a:solidFill>
                  <a:srgbClr val="FFC000"/>
                </a:solidFill>
                <a:latin typeface="Calibri" pitchFamily="34" charset="0"/>
              </a:rPr>
              <a:t>dimming </a:t>
            </a:r>
            <a:r>
              <a:rPr lang="el-GR" sz="1700" b="1" dirty="0" smtClean="0">
                <a:solidFill>
                  <a:srgbClr val="FFC000"/>
                </a:solidFill>
                <a:latin typeface="Calibri" pitchFamily="34" charset="0"/>
              </a:rPr>
              <a:t>για μείωση ισχύος, αναμένεται να εξοικονομήσει 1,1%</a:t>
            </a:r>
          </a:p>
          <a:p>
            <a:pPr marL="0" indent="0">
              <a:buFontTx/>
              <a:buAutoNum type="arabicPeriod"/>
            </a:pPr>
            <a:r>
              <a:rPr lang="el-GR" sz="1700" b="1" dirty="0" smtClean="0">
                <a:solidFill>
                  <a:srgbClr val="FFC000"/>
                </a:solidFill>
                <a:latin typeface="Calibri" pitchFamily="34" charset="0"/>
              </a:rPr>
              <a:t>Αντικατάσταση φωτιστικών με αυτόνομα φωτοβολταϊκά, αναμένεται να εξοικονομήσει 1,5%.</a:t>
            </a:r>
            <a:endParaRPr lang="el-GR" sz="170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12/12/2014, Ηράκλειο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Δήμος Χερσονήσου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0520-2144-44D6-A36C-69A74BDE6C8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Εικόνα 7" descr="Xersonisos 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445224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22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419056" cy="1143000"/>
          </a:xfrm>
        </p:spPr>
        <p:txBody>
          <a:bodyPr/>
          <a:lstStyle/>
          <a:p>
            <a:r>
              <a:rPr lang="el-GR" altLang="el-GR" sz="2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Δράσεις στον Δημοτικό Φωτισμό από την υπογραφή του «Συμφώνου των Δημάρχων»</a:t>
            </a:r>
            <a:endParaRPr lang="el-GR" sz="24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475656" y="1484784"/>
            <a:ext cx="7211144" cy="4608512"/>
          </a:xfrm>
        </p:spPr>
        <p:txBody>
          <a:bodyPr/>
          <a:lstStyle/>
          <a:p>
            <a:pPr algn="ctr"/>
            <a:endParaRPr lang="el-GR" sz="1400" b="1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el-G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Εγκατάσταση </a:t>
            </a:r>
            <a:r>
              <a:rPr lang="el-GR" sz="1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19 φωτιστικών τύπου </a:t>
            </a:r>
            <a:r>
              <a:rPr lang="en-US" sz="1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LED </a:t>
            </a:r>
            <a:r>
              <a:rPr lang="el-GR" sz="1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 φωτοβολταϊκό σύστημα σε μήκος 1 χιλιομέτρου στον </a:t>
            </a:r>
            <a:r>
              <a:rPr lang="el-GR" sz="1400" b="1" dirty="0" err="1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Ανισαρά</a:t>
            </a:r>
            <a:r>
              <a:rPr lang="el-GR" sz="1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Χερσονήσου, με κόστος 44.000 ευρώ και χρηματοδότηση από ιδίους πόρους (2011</a:t>
            </a:r>
            <a:r>
              <a:rPr lang="el-G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).</a:t>
            </a:r>
          </a:p>
          <a:p>
            <a:pPr algn="just"/>
            <a:r>
              <a:rPr lang="el-GR" sz="1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</a:t>
            </a:r>
            <a:r>
              <a:rPr lang="fr-F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ρομήθεια </a:t>
            </a:r>
            <a:r>
              <a:rPr lang="fr-FR" sz="1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και εγκατάσταση 51 φωτιστικών αστικού-οδικού φωτισμού 48 </a:t>
            </a:r>
            <a:r>
              <a:rPr lang="en-US" sz="1400" b="1" dirty="0" err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leds</a:t>
            </a:r>
            <a:r>
              <a:rPr lang="el-G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fr-F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fr-FR" sz="1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συνολικής ισχύος 84 </a:t>
            </a:r>
            <a:r>
              <a:rPr lang="en-US" sz="1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</a:t>
            </a:r>
            <a:r>
              <a:rPr lang="fr-FR" sz="1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και </a:t>
            </a:r>
            <a:r>
              <a:rPr lang="el-G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</a:t>
            </a:r>
            <a:r>
              <a:rPr lang="fr-F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ρομήθεια </a:t>
            </a:r>
            <a:r>
              <a:rPr lang="fr-FR" sz="1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375 φωτιστικών αστικού-οδικού φωτισμού 72 </a:t>
            </a:r>
            <a:r>
              <a:rPr lang="en-US" sz="1400" b="1" dirty="0" err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leds</a:t>
            </a:r>
            <a:r>
              <a:rPr lang="el-G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fr-F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fr-FR" sz="1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συνολικής ισχύος 125 </a:t>
            </a:r>
            <a:r>
              <a:rPr lang="en-US" sz="1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</a:t>
            </a:r>
            <a:r>
              <a:rPr lang="fr-F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l-G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Χρηματοδότηση «Πράσινο Ταμείο</a:t>
            </a:r>
            <a:r>
              <a:rPr lang="el-GR" sz="1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  <a:r>
              <a:rPr lang="fr-FR" sz="1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673.001 </a:t>
            </a:r>
            <a:r>
              <a:rPr lang="el-GR" sz="1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ευρώ, κατόπιν διαγωνισμού </a:t>
            </a:r>
            <a:r>
              <a:rPr lang="fr-F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335.745,72</a:t>
            </a:r>
            <a:r>
              <a:rPr lang="el-G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ευρώ.</a:t>
            </a:r>
          </a:p>
          <a:p>
            <a:pPr algn="just"/>
            <a:r>
              <a:rPr lang="fr-FR" sz="1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Συνεχής </a:t>
            </a:r>
            <a:r>
              <a:rPr lang="fr-F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</a:t>
            </a:r>
            <a:r>
              <a:rPr lang="fr-FR" sz="1400" b="1" dirty="0" err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ντικ</a:t>
            </a:r>
            <a:r>
              <a:rPr lang="fr-F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ατάσταση </a:t>
            </a:r>
            <a:r>
              <a:rPr lang="fr-FR" sz="1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φθαρμένων λαμπτήρων </a:t>
            </a:r>
            <a:r>
              <a:rPr lang="el-G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ίδιοι πόροι, </a:t>
            </a:r>
            <a:r>
              <a:rPr lang="fr-FR" sz="1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25.080 ευρώ </a:t>
            </a:r>
            <a:r>
              <a:rPr lang="el-GR" sz="1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ανά </a:t>
            </a:r>
            <a:r>
              <a:rPr lang="el-G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διετία.</a:t>
            </a:r>
          </a:p>
          <a:p>
            <a:pPr lvl="0" algn="just"/>
            <a:r>
              <a:rPr lang="fr-F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</a:t>
            </a:r>
            <a:r>
              <a:rPr lang="fr-FR" sz="1400" b="1" dirty="0" err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τάθεση</a:t>
            </a:r>
            <a:r>
              <a:rPr lang="fr-F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fr-FR" sz="1400" b="1" dirty="0" err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της</a:t>
            </a:r>
            <a:r>
              <a:rPr lang="fr-F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π</a:t>
            </a:r>
            <a:r>
              <a:rPr lang="fr-FR" sz="1400" b="1" dirty="0" err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ρότ</a:t>
            </a:r>
            <a:r>
              <a:rPr lang="fr-F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ασης </a:t>
            </a:r>
            <a:r>
              <a:rPr lang="fr-FR" sz="1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«Δράσεις Εξοικονόμησης Ενέργειας στον Αστικό Φωτισμό του Δήμου Χερσονήσου» στο Υπουργείο  </a:t>
            </a:r>
            <a:r>
              <a:rPr lang="fr-F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Εσωτερικών</a:t>
            </a:r>
            <a:r>
              <a:rPr lang="el-G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ύψους 386.220 ευρώ για α)</a:t>
            </a:r>
            <a:r>
              <a:rPr lang="fr-FR" sz="1400" dirty="0"/>
              <a:t> </a:t>
            </a:r>
            <a:r>
              <a:rPr lang="fr-FR" sz="1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Προμήθεια και τοποθέτηση 200  φωτιστικών αστικού-οδικού φωτισμού, με κύκλωμα συνολικής ισχύος τουλάχιστον 100 W </a:t>
            </a:r>
            <a:r>
              <a:rPr lang="el-GR" sz="1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και β) Προμήθεια και τοποθέτηση 82 αυτόνομων συστημάτων φωτισμού με φωτοβολταϊκή τεχνολογία τύπου LED, συνολικής ισχύος τουλάχιστον 80 W.</a:t>
            </a:r>
          </a:p>
          <a:p>
            <a:pPr algn="just"/>
            <a:r>
              <a:rPr lang="fr-FR" sz="1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fr-F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Διερεύνηση   </a:t>
            </a:r>
            <a:r>
              <a:rPr lang="fr-FR" sz="1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δυνατότητας δανειοδότησης από το Ταμείο Παρακαταθηκών και Δανείων </a:t>
            </a:r>
            <a:r>
              <a:rPr lang="el-G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fr-FR" sz="1400" b="1" dirty="0" err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γι</a:t>
            </a:r>
            <a:r>
              <a:rPr lang="fr-F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 </a:t>
            </a:r>
            <a:r>
              <a:rPr lang="fr-FR" sz="1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πλήρη έργα </a:t>
            </a:r>
            <a:r>
              <a:rPr lang="fr-F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φωτισμού</a:t>
            </a:r>
            <a:endParaRPr lang="el-GR" sz="1400" b="1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fr-FR" sz="1400" b="1" dirty="0" err="1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Εκ</a:t>
            </a:r>
            <a:r>
              <a:rPr lang="fr-FR" sz="1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πόνηση τεχνικής έκθεσης για τον «Ηλεκτροφωτισμό της παραλιακής οδού της Σταλίδας</a:t>
            </a:r>
            <a:r>
              <a:rPr lang="fr-F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  <a:r>
              <a:rPr lang="el-G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μήκους 1760 μέτρων, ύψους 395.000 ευρώ, από ίδιους πόρους.</a:t>
            </a:r>
          </a:p>
          <a:p>
            <a:pPr algn="just"/>
            <a:r>
              <a:rPr lang="el-GR" sz="1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Εκπόνηση διδακτορικής διατριβής για ΣΔΙΤ στον τομέα εξοικονόμησης ενέργειας σε ΟΤΑ (Παν. Κρήτης).</a:t>
            </a:r>
            <a:endParaRPr lang="el-GR" sz="1400" b="1" dirty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buFontTx/>
              <a:buNone/>
            </a:pPr>
            <a:endParaRPr lang="el-GR" altLang="el-GR" sz="1400" b="1" dirty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12/12/2014, Ηράκλειο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Δήμος Χερσονήσου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0520-2144-44D6-A36C-69A74BDE6C8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2484438" y="979488"/>
            <a:ext cx="5543550" cy="1417637"/>
          </a:xfrm>
        </p:spPr>
        <p:txBody>
          <a:bodyPr/>
          <a:lstStyle/>
          <a:p>
            <a:r>
              <a:rPr lang="en-US" altLang="el-GR" sz="2400" dirty="0" smtClean="0">
                <a:solidFill>
                  <a:srgbClr val="FFFF00"/>
                </a:solidFill>
              </a:rPr>
              <a:t/>
            </a:r>
            <a:br>
              <a:rPr lang="en-US" altLang="el-GR" sz="2400" dirty="0" smtClean="0">
                <a:solidFill>
                  <a:srgbClr val="FFFF00"/>
                </a:solidFill>
              </a:rPr>
            </a:br>
            <a:r>
              <a:rPr lang="el-GR" altLang="el-GR" sz="3200" b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Δημοτικός Φωτισμός στον </a:t>
            </a:r>
            <a:r>
              <a:rPr lang="el-GR" altLang="el-GR" sz="3200" b="1" dirty="0" err="1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Ανισσαρά</a:t>
            </a:r>
            <a:r>
              <a:rPr lang="el-GR" altLang="el-GR" sz="3200" b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l-GR" sz="3200" b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l-GR" sz="2800" dirty="0" smtClean="0">
                <a:solidFill>
                  <a:srgbClr val="FFFF00"/>
                </a:solidFill>
              </a:rPr>
              <a:t/>
            </a:r>
            <a:br>
              <a:rPr lang="el-GR" altLang="el-GR" sz="2800" dirty="0" smtClean="0">
                <a:solidFill>
                  <a:srgbClr val="FFFF00"/>
                </a:solidFill>
              </a:rPr>
            </a:br>
            <a:endParaRPr lang="el-GR" altLang="el-GR" sz="2800" dirty="0" smtClean="0">
              <a:solidFill>
                <a:srgbClr val="FFFF00"/>
              </a:solidFill>
            </a:endParaRPr>
          </a:p>
        </p:txBody>
      </p:sp>
      <p:pic>
        <p:nvPicPr>
          <p:cNvPr id="40963" name="Picture 7" descr="PHOTO WORK ENERGY 0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2420888"/>
            <a:ext cx="3394075" cy="3697288"/>
          </a:xfrm>
        </p:spPr>
      </p:pic>
      <p:pic>
        <p:nvPicPr>
          <p:cNvPr id="40964" name="Picture 8" descr="PHOTO WORK ENERGY 0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2420888"/>
            <a:ext cx="3394075" cy="3725863"/>
          </a:xfrm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12/12/2014, Ηράκλειο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4438" y="6245225"/>
            <a:ext cx="3535362" cy="476250"/>
          </a:xfrm>
        </p:spPr>
        <p:txBody>
          <a:bodyPr/>
          <a:lstStyle/>
          <a:p>
            <a:pPr>
              <a:defRPr/>
            </a:pPr>
            <a:r>
              <a:rPr lang="el-GR" smtClean="0"/>
              <a:t>Δήμος Χερσονήσου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19A4C-044E-41DC-AFE7-E3BD16127D6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lang="el-GR" sz="3200" b="1" dirty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Προμήθεια φωτιστικών </a:t>
            </a:r>
            <a:r>
              <a:rPr lang="en-US" sz="3200" b="1" dirty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LED</a:t>
            </a:r>
            <a:r>
              <a:rPr lang="el-GR" sz="3200" b="1" dirty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με χρηματοδότηση από το Πράσινο Ταμείο </a:t>
            </a:r>
            <a:r>
              <a:rPr lang="en-US" sz="3200" b="1" dirty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l-GR" sz="3200" b="1" dirty="0">
              <a:solidFill>
                <a:srgbClr val="00B0F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12/12/2014, Ηράκλειο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Δήμος Χερσονήσου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0520-2144-44D6-A36C-69A74BDE6C8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7826" name="Picture 2" descr="E:\PC MUNICIPALITY NOVEMBER 2013\ΠΡΑΣΙΝΟ ΤΑΜΕΙΟ 2012\Green F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1777940" cy="210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Θέση περιεχομένου 8" descr="C:\Users\pc5\Desktop\PC MUNICIPALITY NOVEMBER 2013\ΠΡΑΣΙΝΟ ΤΑΜΕΙΟ 2012\Φωτο Χερσονησος Φωτιστικά LED\DSC0138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38888"/>
            <a:ext cx="4038600" cy="239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Εικόνα 9" descr="C:\Users\pc5\Desktop\PC MUNICIPALITY NOVEMBER 2013\ΠΡΑΣΙΝΟ ΤΑΜΕΙΟ 2012\Φωτο Χερσονησος Φωτιστικά LED\2013-07-09 13.18.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1508" y="4005064"/>
            <a:ext cx="3384376" cy="222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Εικόνα 10" descr="Xersonisos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5445224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29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835150" y="1196975"/>
            <a:ext cx="6192838" cy="1143000"/>
          </a:xfrm>
        </p:spPr>
        <p:txBody>
          <a:bodyPr/>
          <a:lstStyle/>
          <a:p>
            <a:r>
              <a:rPr lang="el-GR" altLang="el-GR" sz="2400" b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ΣΔΑΕ Χερσονήσου</a:t>
            </a:r>
            <a:r>
              <a:rPr lang="en-US" altLang="el-GR" sz="2400" b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l-GR" sz="2400" b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l-GR" altLang="el-GR" sz="2400" b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l-GR" altLang="el-GR" sz="2400" b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Προβλήματα στην υλοποίηση των δράσεων </a:t>
            </a:r>
            <a:endParaRPr lang="el-GR" altLang="el-GR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2852738"/>
            <a:ext cx="6564313" cy="3302000"/>
          </a:xfrm>
        </p:spPr>
        <p:txBody>
          <a:bodyPr/>
          <a:lstStyle/>
          <a:p>
            <a:pPr>
              <a:defRPr/>
            </a:pPr>
            <a:r>
              <a:rPr lang="el-GR" sz="2000" b="1" dirty="0">
                <a:solidFill>
                  <a:srgbClr val="FFC000"/>
                </a:solidFill>
              </a:rPr>
              <a:t>Έλλειψη οικονομικών </a:t>
            </a:r>
            <a:r>
              <a:rPr lang="el-GR" sz="2000" b="1" dirty="0" smtClean="0">
                <a:solidFill>
                  <a:srgbClr val="FFC000"/>
                </a:solidFill>
              </a:rPr>
              <a:t>πόρων</a:t>
            </a:r>
          </a:p>
          <a:p>
            <a:pPr>
              <a:defRPr/>
            </a:pPr>
            <a:r>
              <a:rPr lang="el-GR" sz="2000" b="1" dirty="0" smtClean="0">
                <a:solidFill>
                  <a:srgbClr val="FFC000"/>
                </a:solidFill>
              </a:rPr>
              <a:t>Έλλειψη προκαθορισμένου χρόνου προκηρύξεων προγραμμάτων</a:t>
            </a:r>
          </a:p>
          <a:p>
            <a:pPr>
              <a:defRPr/>
            </a:pPr>
            <a:r>
              <a:rPr lang="el-GR" sz="2000" b="1" dirty="0" smtClean="0">
                <a:solidFill>
                  <a:srgbClr val="FFC000"/>
                </a:solidFill>
              </a:rPr>
              <a:t>Γραφειοκρατία στην υλοποίηση ενταγμένων πράξεων σε χρηματοδοτικά εργαλεία </a:t>
            </a:r>
          </a:p>
          <a:p>
            <a:pPr>
              <a:defRPr/>
            </a:pPr>
            <a:endParaRPr lang="el-GR" sz="2000" b="1" dirty="0">
              <a:solidFill>
                <a:srgbClr val="FFC000"/>
              </a:solidFill>
            </a:endParaRPr>
          </a:p>
          <a:p>
            <a:pPr>
              <a:defRPr/>
            </a:pPr>
            <a:endParaRPr lang="el-GR" dirty="0" smtClean="0"/>
          </a:p>
          <a:p>
            <a:pPr marL="0" indent="0">
              <a:buFontTx/>
              <a:buNone/>
              <a:defRPr/>
            </a:pP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12/12/2014, Ηράκλειο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16238" y="6245225"/>
            <a:ext cx="4032250" cy="476250"/>
          </a:xfrm>
        </p:spPr>
        <p:txBody>
          <a:bodyPr/>
          <a:lstStyle/>
          <a:p>
            <a:pPr>
              <a:defRPr/>
            </a:pPr>
            <a:r>
              <a:rPr lang="el-GR" smtClean="0"/>
              <a:t>Δήμος Χερσονήσου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736D8-1054-4517-A6E7-96052CB7002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Εικόνα 7" descr="Xersonisos 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373216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2916238" y="981075"/>
            <a:ext cx="3609975" cy="1143000"/>
          </a:xfrm>
        </p:spPr>
        <p:txBody>
          <a:bodyPr/>
          <a:lstStyle/>
          <a:p>
            <a:r>
              <a:rPr lang="el-GR" altLang="el-GR" sz="3600" b="1" smtClean="0">
                <a:solidFill>
                  <a:srgbClr val="FFFF00"/>
                </a:solidFill>
              </a:rPr>
              <a:t/>
            </a:r>
            <a:br>
              <a:rPr lang="el-GR" altLang="el-GR" sz="3600" b="1" smtClean="0">
                <a:solidFill>
                  <a:srgbClr val="FFFF00"/>
                </a:solidFill>
              </a:rPr>
            </a:br>
            <a:r>
              <a:rPr lang="el-GR" altLang="el-GR" sz="3200" b="1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Επικοινωνία</a:t>
            </a:r>
          </a:p>
        </p:txBody>
      </p:sp>
      <p:sp>
        <p:nvSpPr>
          <p:cNvPr id="48131" name="Content Placeholder 4"/>
          <p:cNvSpPr>
            <a:spLocks noGrp="1"/>
          </p:cNvSpPr>
          <p:nvPr>
            <p:ph sz="half" idx="2"/>
          </p:nvPr>
        </p:nvSpPr>
        <p:spPr>
          <a:xfrm>
            <a:off x="1116013" y="1916113"/>
            <a:ext cx="6192837" cy="4537075"/>
          </a:xfrm>
        </p:spPr>
        <p:txBody>
          <a:bodyPr/>
          <a:lstStyle/>
          <a:p>
            <a:endParaRPr lang="en-US" altLang="el-GR" smtClean="0"/>
          </a:p>
          <a:p>
            <a:pPr>
              <a:buFontTx/>
              <a:buNone/>
            </a:pPr>
            <a:r>
              <a:rPr lang="el-GR" altLang="el-GR" sz="1800" b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Δήμος Χερσονήσου</a:t>
            </a:r>
          </a:p>
          <a:p>
            <a:pPr>
              <a:buFontTx/>
              <a:buNone/>
            </a:pPr>
            <a:r>
              <a:rPr lang="el-GR" altLang="el-GR" sz="1800" b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Ομάδα Εργασίας για το </a:t>
            </a:r>
            <a:r>
              <a:rPr lang="en-US" altLang="el-GR" sz="1800" b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“</a:t>
            </a:r>
            <a:r>
              <a:rPr lang="el-GR" altLang="el-GR" sz="1800" b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Σύμφωνο των Δημάρχων</a:t>
            </a:r>
            <a:r>
              <a:rPr lang="en-US" altLang="el-GR" sz="1800" b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”</a:t>
            </a:r>
          </a:p>
          <a:p>
            <a:pPr>
              <a:buFontTx/>
              <a:buNone/>
            </a:pPr>
            <a:r>
              <a:rPr lang="el-GR" altLang="el-GR" sz="1800" b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Γούρνες</a:t>
            </a:r>
            <a:r>
              <a:rPr lang="en-US" altLang="el-GR" sz="1800" b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70014</a:t>
            </a:r>
          </a:p>
          <a:p>
            <a:pPr>
              <a:buFontTx/>
              <a:buNone/>
            </a:pPr>
            <a:r>
              <a:rPr lang="en-US" altLang="el-GR" sz="1800" b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2"/>
              </a:rPr>
              <a:t>covenant@hersonisos.gr</a:t>
            </a:r>
            <a:endParaRPr lang="el-GR" altLang="el-GR" sz="1800" b="1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US" altLang="el-GR" sz="1800" b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www.hersonisos.gr</a:t>
            </a:r>
            <a:endParaRPr lang="en-US" altLang="el-GR" sz="1800" b="1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US" altLang="el-GR" sz="1800" b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Tel:+30 2813 404661</a:t>
            </a:r>
          </a:p>
          <a:p>
            <a:pPr>
              <a:buFontTx/>
              <a:buNone/>
            </a:pPr>
            <a:r>
              <a:rPr lang="en-US" altLang="el-GR" sz="1400" i="1" smtClean="0"/>
              <a:t>	</a:t>
            </a:r>
          </a:p>
          <a:p>
            <a:pPr>
              <a:buFontTx/>
              <a:buNone/>
            </a:pPr>
            <a:r>
              <a:rPr lang="en-US" altLang="el-GR" sz="1400" i="1" smtClean="0">
                <a:solidFill>
                  <a:srgbClr val="FFC000"/>
                </a:solidFill>
              </a:rPr>
              <a:t>	</a:t>
            </a:r>
            <a:r>
              <a:rPr lang="en-US" altLang="el-GR" sz="2000" b="1" smtClean="0"/>
              <a:t> </a:t>
            </a:r>
            <a:endParaRPr lang="el-GR" altLang="el-GR" sz="2000" smtClean="0"/>
          </a:p>
          <a:p>
            <a:pPr>
              <a:buFontTx/>
              <a:buNone/>
            </a:pPr>
            <a:endParaRPr lang="en-US" altLang="el-GR" sz="2000" b="1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12/12/2014, Ηράκλειο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4438" y="6092825"/>
            <a:ext cx="3743325" cy="476250"/>
          </a:xfrm>
        </p:spPr>
        <p:txBody>
          <a:bodyPr/>
          <a:lstStyle/>
          <a:p>
            <a:pPr>
              <a:defRPr/>
            </a:pPr>
            <a:r>
              <a:rPr lang="el-GR" smtClean="0"/>
              <a:t>Δήμος Χερσονήσου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20BAE-BDD7-4BE7-AA56-A3F0BBBADAB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Εικόνα 7" descr="Xersonisos 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373216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2474913" y="1412875"/>
            <a:ext cx="4681537" cy="1143000"/>
          </a:xfrm>
        </p:spPr>
        <p:txBody>
          <a:bodyPr/>
          <a:lstStyle/>
          <a:p>
            <a:r>
              <a:rPr lang="el-GR" altLang="el-GR" sz="3200" b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Όραμα του Δήμου Χερσονήσου</a:t>
            </a:r>
          </a:p>
        </p:txBody>
      </p:sp>
      <p:sp>
        <p:nvSpPr>
          <p:cNvPr id="8195" name="Rectangle 5"/>
          <p:cNvSpPr>
            <a:spLocks noGrp="1"/>
          </p:cNvSpPr>
          <p:nvPr>
            <p:ph sz="half" idx="2"/>
          </p:nvPr>
        </p:nvSpPr>
        <p:spPr>
          <a:xfrm>
            <a:off x="1042988" y="2205038"/>
            <a:ext cx="7273925" cy="3455987"/>
          </a:xfrm>
        </p:spPr>
        <p:txBody>
          <a:bodyPr/>
          <a:lstStyle/>
          <a:p>
            <a:pPr indent="19050">
              <a:buFontTx/>
              <a:buNone/>
            </a:pPr>
            <a:endParaRPr lang="en-US" altLang="el-GR" sz="2200" b="1" dirty="0" smtClean="0">
              <a:solidFill>
                <a:srgbClr val="FFFF00"/>
              </a:solidFill>
            </a:endParaRPr>
          </a:p>
          <a:p>
            <a:pPr indent="19050">
              <a:buFontTx/>
              <a:buNone/>
            </a:pPr>
            <a:endParaRPr lang="en-US" altLang="el-GR" sz="2000" dirty="0" smtClean="0">
              <a:solidFill>
                <a:srgbClr val="FFFF00"/>
              </a:solidFill>
            </a:endParaRPr>
          </a:p>
          <a:p>
            <a:pPr indent="19050" algn="just">
              <a:buFontTx/>
              <a:buNone/>
            </a:pPr>
            <a:r>
              <a:rPr lang="el-GR" altLang="el-GR" sz="2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Το όραμα του Δήμου Χερσονήσου – όπως έχει αποτυπωθεί στο Επιχειρησιακό του Πρόγραμμα 2011-2014 είναι: Η ανάδειξη του Δήμου ως Οικονομικό, Τουριστικό και Πολιτιστικό αναπτυξιακό κέντρο υιοθετώντας και εφαρμόζοντας βασικές αρχές Βιώσιμης Ανάπτυξης. </a:t>
            </a:r>
            <a:endParaRPr lang="el-GR" altLang="el-GR" sz="2400" b="1" u="sng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12/12/2014, Ηράκλειο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213" y="6245225"/>
            <a:ext cx="3529012" cy="476250"/>
          </a:xfrm>
        </p:spPr>
        <p:txBody>
          <a:bodyPr/>
          <a:lstStyle/>
          <a:p>
            <a:pPr>
              <a:defRPr/>
            </a:pPr>
            <a:r>
              <a:rPr lang="el-GR" smtClean="0"/>
              <a:t>Δήμος Χερσονήσου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2D62F-EB4B-457D-AA2F-6E2DDDC6E2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Εικόνα 7" descr="Xersonisos 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517232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1763713" y="1700213"/>
            <a:ext cx="5545137" cy="1143000"/>
          </a:xfrm>
        </p:spPr>
        <p:txBody>
          <a:bodyPr/>
          <a:lstStyle/>
          <a:p>
            <a:r>
              <a:rPr lang="en-US" altLang="el-GR" sz="2400" b="1" smtClean="0">
                <a:solidFill>
                  <a:srgbClr val="FFFF00"/>
                </a:solidFill>
              </a:rPr>
              <a:t/>
            </a:r>
            <a:br>
              <a:rPr lang="en-US" altLang="el-GR" sz="2400" b="1" smtClean="0">
                <a:solidFill>
                  <a:srgbClr val="FFFF00"/>
                </a:solidFill>
              </a:rPr>
            </a:br>
            <a:r>
              <a:rPr lang="en-US" altLang="el-GR" sz="2400" b="1" smtClean="0">
                <a:solidFill>
                  <a:srgbClr val="FFFF00"/>
                </a:solidFill>
              </a:rPr>
              <a:t/>
            </a:r>
            <a:br>
              <a:rPr lang="en-US" altLang="el-GR" sz="2400" b="1" smtClean="0">
                <a:solidFill>
                  <a:srgbClr val="FFFF00"/>
                </a:solidFill>
              </a:rPr>
            </a:br>
            <a:r>
              <a:rPr lang="el-GR" altLang="el-GR" sz="2800" b="1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Πως θα επιτευχθούν οι στόχοι μας?</a:t>
            </a:r>
          </a:p>
        </p:txBody>
      </p:sp>
      <p:sp>
        <p:nvSpPr>
          <p:cNvPr id="9219" name="Content Placeholder 3"/>
          <p:cNvSpPr>
            <a:spLocks noGrp="1"/>
          </p:cNvSpPr>
          <p:nvPr>
            <p:ph sz="half" idx="2"/>
          </p:nvPr>
        </p:nvSpPr>
        <p:spPr>
          <a:xfrm>
            <a:off x="1403350" y="2636838"/>
            <a:ext cx="7283450" cy="3489325"/>
          </a:xfrm>
        </p:spPr>
        <p:txBody>
          <a:bodyPr/>
          <a:lstStyle/>
          <a:p>
            <a:endParaRPr lang="en-US" altLang="el-GR" smtClean="0"/>
          </a:p>
          <a:p>
            <a:r>
              <a:rPr lang="el-GR" altLang="el-GR" sz="2400" b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Ξεκάθαρους Στόχους</a:t>
            </a:r>
            <a:endParaRPr lang="en-US" altLang="el-GR" sz="2400" b="1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l-GR" altLang="el-GR" sz="2400" b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Προγραμματισμό</a:t>
            </a:r>
            <a:endParaRPr lang="en-US" altLang="el-GR" sz="2400" b="1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l-GR" altLang="el-GR" sz="2400" b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Αξιολόγηση</a:t>
            </a:r>
            <a:endParaRPr lang="en-US" altLang="el-GR" sz="2400" b="1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l-GR" altLang="el-GR" sz="2400" b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Υιοθετώντας πολιτικές προστασίας του περιβάλλοντος </a:t>
            </a:r>
            <a:endParaRPr lang="en-US" altLang="el-GR" sz="2400" b="1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l-GR" altLang="el-GR" sz="2400" b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Δικτύωση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12/12/2014, Ηράκλειο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00338" y="6245225"/>
            <a:ext cx="3816350" cy="476250"/>
          </a:xfrm>
        </p:spPr>
        <p:txBody>
          <a:bodyPr/>
          <a:lstStyle/>
          <a:p>
            <a:pPr>
              <a:defRPr/>
            </a:pPr>
            <a:r>
              <a:rPr lang="el-GR" smtClean="0"/>
              <a:t>Δήμος Χερσονήσου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6E4F1-88BF-4E43-B220-63C7B7854F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Εικόνα 7" descr="Xersonisos 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373216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627313" y="1023938"/>
            <a:ext cx="4968875" cy="1143000"/>
          </a:xfrm>
        </p:spPr>
        <p:txBody>
          <a:bodyPr/>
          <a:lstStyle/>
          <a:p>
            <a:r>
              <a:rPr lang="el-GR" altLang="el-GR" sz="2800" b="1" smtClean="0">
                <a:solidFill>
                  <a:srgbClr val="FFFF00"/>
                </a:solidFill>
              </a:rPr>
              <a:t/>
            </a:r>
            <a:br>
              <a:rPr lang="el-GR" altLang="el-GR" sz="2800" b="1" smtClean="0">
                <a:solidFill>
                  <a:srgbClr val="FFFF00"/>
                </a:solidFill>
              </a:rPr>
            </a:br>
            <a:r>
              <a:rPr lang="el-GR" altLang="el-GR" sz="3200" b="1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Σύμφωνο των Δημάρχων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sz="half" idx="2"/>
          </p:nvPr>
        </p:nvSpPr>
        <p:spPr>
          <a:xfrm>
            <a:off x="1692275" y="2997200"/>
            <a:ext cx="6989763" cy="3257550"/>
          </a:xfrm>
        </p:spPr>
        <p:txBody>
          <a:bodyPr/>
          <a:lstStyle/>
          <a:p>
            <a:r>
              <a:rPr lang="el-GR" altLang="el-GR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Προσχώρηση</a:t>
            </a:r>
            <a:r>
              <a:rPr lang="en-US" altLang="el-GR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l-GR" altLang="el-GR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18 Απριλίου 2011</a:t>
            </a:r>
            <a:endParaRPr lang="en-US" altLang="el-GR" b="1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l-GR" altLang="el-GR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Στόχος</a:t>
            </a:r>
            <a:r>
              <a:rPr lang="en-US" altLang="el-GR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20-20-20</a:t>
            </a:r>
            <a:endParaRPr lang="el-GR" altLang="el-GR" b="1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altLang="el-GR" sz="2400" b="1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12/12/2014, Ηράκλειο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413" y="6245225"/>
            <a:ext cx="3889375" cy="476250"/>
          </a:xfrm>
        </p:spPr>
        <p:txBody>
          <a:bodyPr/>
          <a:lstStyle/>
          <a:p>
            <a:pPr>
              <a:defRPr/>
            </a:pPr>
            <a:r>
              <a:rPr lang="el-GR" smtClean="0"/>
              <a:t>Δήμος Χερσονήσου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777DE-F433-4C4E-8F3B-5987A69ED8B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Εικόνα 7" descr="Xersonisos 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517232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619250" y="1052513"/>
            <a:ext cx="6192838" cy="1296987"/>
          </a:xfrm>
        </p:spPr>
        <p:txBody>
          <a:bodyPr/>
          <a:lstStyle/>
          <a:p>
            <a:r>
              <a:rPr lang="el-GR" altLang="el-GR" sz="2400" b="1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Πλεονεκτήματα της εισχώρησης στο </a:t>
            </a:r>
            <a:br>
              <a:rPr lang="el-GR" altLang="el-GR" sz="2400" b="1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l-GR" altLang="el-GR" sz="2400" b="1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Σύμφωνο των Δημάρχων</a:t>
            </a:r>
            <a:endParaRPr lang="el-GR" altLang="el-GR" sz="2400" smtClean="0"/>
          </a:p>
        </p:txBody>
      </p:sp>
      <p:sp>
        <p:nvSpPr>
          <p:cNvPr id="11267" name="Content Placeholder 7"/>
          <p:cNvSpPr>
            <a:spLocks noGrp="1"/>
          </p:cNvSpPr>
          <p:nvPr>
            <p:ph idx="1"/>
          </p:nvPr>
        </p:nvSpPr>
        <p:spPr>
          <a:xfrm>
            <a:off x="1116013" y="2852738"/>
            <a:ext cx="6264275" cy="3128962"/>
          </a:xfrm>
        </p:spPr>
        <p:txBody>
          <a:bodyPr/>
          <a:lstStyle/>
          <a:p>
            <a:r>
              <a:rPr lang="el-GR" altLang="el-GR" sz="2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Επιδεικνύεται η βούληση ενός Δήμου για την καταπολέμηση της κλιματικής αλλαγής</a:t>
            </a:r>
            <a:endParaRPr lang="en-US" altLang="el-GR" sz="2400" b="1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l-GR" altLang="el-GR" sz="2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Ενεργειακή Αποδοτικότητα</a:t>
            </a:r>
            <a:endParaRPr lang="en-US" altLang="el-GR" sz="2400" b="1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l-GR" altLang="el-GR" sz="2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Διαχείριση Ενεργειακών Εργασιών </a:t>
            </a:r>
            <a:endParaRPr lang="en-US" altLang="el-GR" sz="2400" b="1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l-GR" altLang="el-GR" sz="2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Δικτύωση</a:t>
            </a:r>
            <a:endParaRPr lang="en-US" altLang="el-GR" sz="2400" b="1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l-GR" altLang="el-GR" sz="2400" b="1" u="sng" dirty="0" err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Οικο</a:t>
            </a:r>
            <a:r>
              <a:rPr lang="el-GR" altLang="el-GR" sz="2400" b="1" u="sng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l-GR" sz="2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lang="el-GR" altLang="el-GR" sz="2400" b="1" dirty="0" err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νομία</a:t>
            </a:r>
            <a:r>
              <a:rPr lang="el-GR" altLang="el-GR" sz="2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και </a:t>
            </a:r>
            <a:r>
              <a:rPr lang="el-GR" altLang="el-GR" sz="2400" b="1" u="sng" dirty="0" err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Οικο</a:t>
            </a:r>
            <a:r>
              <a:rPr lang="el-GR" altLang="el-GR" sz="2400" b="1" u="sng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l-GR" sz="2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 λογία</a:t>
            </a:r>
            <a:r>
              <a:rPr lang="en-US" altLang="el-GR" sz="2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l-GR" altLang="el-GR" sz="2400" b="1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12/12/2014, Ηράκλειο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313" y="6245225"/>
            <a:ext cx="3673475" cy="476250"/>
          </a:xfrm>
        </p:spPr>
        <p:txBody>
          <a:bodyPr/>
          <a:lstStyle/>
          <a:p>
            <a:pPr>
              <a:defRPr/>
            </a:pPr>
            <a:r>
              <a:rPr lang="el-GR" smtClean="0"/>
              <a:t>Δήμος Χερσονήσου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4BB8D-00FA-4090-88D7-5FB46E13AFE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Εικόνα 7" descr="Xersonisos 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445224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2051050" y="1484313"/>
            <a:ext cx="5545138" cy="1152525"/>
          </a:xfrm>
        </p:spPr>
        <p:txBody>
          <a:bodyPr/>
          <a:lstStyle/>
          <a:p>
            <a:r>
              <a:rPr lang="el-GR" altLang="el-GR" sz="3200" b="1" dirty="0" smtClean="0">
                <a:solidFill>
                  <a:srgbClr val="00B0F0"/>
                </a:solidFill>
                <a:latin typeface="Calibri" pitchFamily="34" charset="0"/>
              </a:rPr>
              <a:t>Δήμος Χερσονήσου</a:t>
            </a:r>
            <a:endParaRPr lang="el-GR" altLang="el-GR" sz="3200" dirty="0" smtClean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899592" y="2780928"/>
            <a:ext cx="7776864" cy="2880320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l-GR" altLang="el-GR" sz="2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Κατάθεση ΣΔΑΕ 15 μήνες μετά την προσχώρηση</a:t>
            </a:r>
          </a:p>
          <a:p>
            <a:pPr marL="457200" indent="-457200" algn="l">
              <a:buFont typeface="+mj-lt"/>
              <a:buAutoNum type="arabicPeriod"/>
            </a:pPr>
            <a:r>
              <a:rPr lang="el-GR" altLang="el-GR" sz="2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Υποβολή πρώτης διετούς αναφοράς</a:t>
            </a:r>
          </a:p>
          <a:p>
            <a:pPr marL="457200" indent="-457200" algn="l">
              <a:buFont typeface="+mj-lt"/>
              <a:buAutoNum type="arabicPeriod"/>
            </a:pPr>
            <a:r>
              <a:rPr lang="el-GR" altLang="el-GR" sz="2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Διοργάνωση «Ημέρας Ενέργειας» σε συνεργασία με το Ενεργειακό Κέντρο Κρήτης</a:t>
            </a:r>
          </a:p>
          <a:p>
            <a:pPr marL="457200" indent="-457200" algn="l">
              <a:buFont typeface="+mj-lt"/>
              <a:buAutoNum type="arabicPeriod"/>
            </a:pPr>
            <a:r>
              <a:rPr lang="el-GR" altLang="el-GR" sz="2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Δράσεις Ευαισθητοποίησης πολιτών</a:t>
            </a:r>
          </a:p>
          <a:p>
            <a:pPr algn="l"/>
            <a:r>
              <a:rPr lang="en-US" altLang="el-GR" sz="2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</a:p>
          <a:p>
            <a:pPr marL="457200" indent="-457200" algn="l"/>
            <a:endParaRPr lang="el-GR" altLang="el-GR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12/12/2014, Ηράκλειο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0338" y="6245225"/>
            <a:ext cx="3527425" cy="476250"/>
          </a:xfrm>
        </p:spPr>
        <p:txBody>
          <a:bodyPr/>
          <a:lstStyle/>
          <a:p>
            <a:pPr>
              <a:defRPr/>
            </a:pPr>
            <a:r>
              <a:rPr lang="el-GR" smtClean="0"/>
              <a:t>Δήμος Χερσονήσου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21ED5-2238-455E-93CD-D8C41777F4F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Εικόνα 7" descr="Xersonisos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5373216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907705" y="1752895"/>
            <a:ext cx="6840760" cy="1388073"/>
          </a:xfrm>
        </p:spPr>
        <p:txBody>
          <a:bodyPr/>
          <a:lstStyle/>
          <a:p>
            <a:r>
              <a:rPr lang="el-GR" altLang="el-GR" sz="18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Διοικητικά Μέτρα</a:t>
            </a:r>
            <a:endParaRPr lang="en-US" altLang="el-GR" sz="1800" b="1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l-GR" altLang="el-GR" sz="18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Δημόσια Κτήρια</a:t>
            </a:r>
            <a:endParaRPr lang="en-US" altLang="el-GR" sz="1800" b="1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828800" lvl="4" indent="0">
              <a:buFontTx/>
              <a:buNone/>
            </a:pPr>
            <a:r>
              <a:rPr lang="en-US" altLang="el-GR" sz="18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↗ </a:t>
            </a:r>
            <a:r>
              <a:rPr lang="el-GR" altLang="el-GR" sz="18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Επιδεικτικά Έργα</a:t>
            </a:r>
            <a:endParaRPr lang="en-US" altLang="el-GR" sz="1800" b="1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828800" lvl="4" indent="0">
              <a:buFontTx/>
              <a:buNone/>
            </a:pPr>
            <a:r>
              <a:rPr lang="en-US" altLang="el-GR" sz="18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↘ </a:t>
            </a:r>
            <a:r>
              <a:rPr lang="el-GR" altLang="el-GR" sz="18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Επεμβατικά Έργα</a:t>
            </a:r>
          </a:p>
          <a:p>
            <a:pPr marL="1828800" lvl="4" indent="0">
              <a:buFontTx/>
              <a:buNone/>
            </a:pPr>
            <a:endParaRPr lang="el-GR" altLang="el-GR" sz="1800" b="1" dirty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828800" lvl="4" indent="0">
              <a:buFontTx/>
              <a:buNone/>
            </a:pPr>
            <a:endParaRPr lang="el-GR" altLang="el-GR" sz="1800" b="1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828800" lvl="4" indent="0">
              <a:buFontTx/>
              <a:buNone/>
            </a:pPr>
            <a:endParaRPr lang="el-GR" altLang="el-GR" sz="1800" b="1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lvl="4" indent="-342900">
              <a:buFont typeface="Arial" charset="0"/>
              <a:buChar char="•"/>
            </a:pPr>
            <a:endParaRPr lang="el-GR" altLang="el-GR" sz="1800" b="1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lvl="4" indent="-342900">
              <a:buFont typeface="Arial" charset="0"/>
              <a:buChar char="•"/>
            </a:pPr>
            <a:r>
              <a:rPr lang="el-GR" altLang="el-GR" sz="18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Δημοτικός </a:t>
            </a:r>
            <a:r>
              <a:rPr lang="el-GR" altLang="el-GR" sz="18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Στόλος Οχημάτων</a:t>
            </a:r>
            <a:endParaRPr lang="en-US" altLang="el-GR" sz="1800" b="1" dirty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lvl="4" indent="-342900">
              <a:buFont typeface="Arial" charset="0"/>
              <a:buChar char="•"/>
            </a:pPr>
            <a:r>
              <a:rPr lang="el-GR" altLang="el-GR" sz="18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Ύδρευση</a:t>
            </a:r>
          </a:p>
          <a:p>
            <a:pPr marL="342900" lvl="4" indent="-342900">
              <a:buFont typeface="Arial" charset="0"/>
              <a:buChar char="•"/>
            </a:pPr>
            <a:r>
              <a:rPr lang="el-GR" altLang="el-GR" sz="18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Τριτογενής Τομέας</a:t>
            </a:r>
          </a:p>
          <a:p>
            <a:pPr marL="342900" lvl="4" indent="-342900">
              <a:buFont typeface="Arial" charset="0"/>
              <a:buChar char="•"/>
            </a:pPr>
            <a:r>
              <a:rPr lang="el-GR" altLang="el-GR" sz="18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Οικιστικός Τομέας</a:t>
            </a:r>
            <a:endParaRPr lang="en-US" altLang="el-GR" sz="1800" b="1" dirty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12/12/2014, Ηράκλειο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Δήμος Χερσονήσου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8768C-5986-4F08-8109-8C0896107A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5736" y="3068960"/>
            <a:ext cx="4392488" cy="1169551"/>
          </a:xfrm>
          <a:prstGeom prst="rect">
            <a:avLst/>
          </a:prstGeom>
          <a:solidFill>
            <a:srgbClr val="00B0F0"/>
          </a:solidFill>
          <a:ln w="38100">
            <a:solidFill>
              <a:srgbClr val="FFC00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342900" lvl="4" indent="-342900">
              <a:buFontTx/>
              <a:buChar char="•"/>
            </a:pPr>
            <a:r>
              <a:rPr lang="el-GR" altLang="el-GR" sz="18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Δημοτικός Φωτισμός</a:t>
            </a:r>
          </a:p>
          <a:p>
            <a:pPr lvl="4"/>
            <a:r>
              <a:rPr lang="en-US" altLang="el-GR" sz="18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↗ </a:t>
            </a:r>
            <a:r>
              <a:rPr lang="el-GR" altLang="el-GR" sz="18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Επιδεικτικά Έργα</a:t>
            </a:r>
            <a:endParaRPr lang="en-US" altLang="el-GR" sz="1800" b="1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4"/>
            <a:r>
              <a:rPr lang="en-US" altLang="el-GR" sz="18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↘ </a:t>
            </a:r>
            <a:r>
              <a:rPr lang="el-GR" altLang="el-GR" sz="18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Επεμβατικά Έργα</a:t>
            </a:r>
          </a:p>
          <a:p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2555776" y="488381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Τομείς παρέμβασης του ΣΔΑΕ Χερσονήσου</a:t>
            </a:r>
          </a:p>
        </p:txBody>
      </p:sp>
      <p:pic>
        <p:nvPicPr>
          <p:cNvPr id="9" name="Εικόνα 8" descr="Xersonisos 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373216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411413" y="404813"/>
            <a:ext cx="5256212" cy="1430337"/>
          </a:xfrm>
        </p:spPr>
        <p:txBody>
          <a:bodyPr/>
          <a:lstStyle/>
          <a:p>
            <a:r>
              <a:rPr lang="el-GR" altLang="el-GR" sz="3200" b="1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Μείωση εκπομπών διοξειδίου του άνθρακα ανά τομέα (έως το 2020)</a:t>
            </a:r>
            <a:endParaRPr lang="el-GR" altLang="el-GR" sz="3200" smtClean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33499358"/>
              </p:ext>
            </p:extLst>
          </p:nvPr>
        </p:nvGraphicFramePr>
        <p:xfrm>
          <a:off x="1547813" y="2420938"/>
          <a:ext cx="6696075" cy="3382964"/>
        </p:xfrm>
        <a:graphic>
          <a:graphicData uri="http://schemas.openxmlformats.org/drawingml/2006/table">
            <a:tbl>
              <a:tblPr/>
              <a:tblGrid>
                <a:gridCol w="1803400"/>
                <a:gridCol w="1631950"/>
                <a:gridCol w="1630362"/>
                <a:gridCol w="1630363"/>
              </a:tblGrid>
              <a:tr h="484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ΕΚΠΟΜΠΕΣ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 CO2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ΑΠΟΛΥΤΗ ΜΕΙΩΣΗ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ΠΟΣΟΣΤΟ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Δημοτικός Κτιριακός Τομέας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1.197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316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26,41%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Εγκαταστάσεις Ύδρευσης/Άρδευσης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12.590,7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3.147,67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25,00%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Δημοτικός Στόλος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800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162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20,25%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Δημοτικός Φωτισμός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3.419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2.495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72,97%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Οικιστικός Τομέας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88.283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68.058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22,65%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Τριτογενής Τομέας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212.119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Μεταφορές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9.269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1.854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20,00%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ΣΥΝΟΛΟ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327.677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76.032,7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23,21%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ΠΑΡΑΓΩΓΗ ΑΠΟ ΑΠΕ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8.490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4130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ΣΥΝΟΛΙΚΗ ΜΕΙΩΣΗ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84.522,7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83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%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12/12/2014, Ηράκλειο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040188" cy="476250"/>
          </a:xfrm>
        </p:spPr>
        <p:txBody>
          <a:bodyPr/>
          <a:lstStyle/>
          <a:p>
            <a:pPr>
              <a:defRPr/>
            </a:pPr>
            <a:r>
              <a:rPr lang="el-GR" smtClean="0"/>
              <a:t>Δήμος Χερσονήσου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38BF1-2978-4FA5-A991-BDBAE3D2A5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Διάγραμμα ροής: Εναλλακτική διεργασία 1"/>
          <p:cNvSpPr/>
          <p:nvPr/>
        </p:nvSpPr>
        <p:spPr bwMode="auto">
          <a:xfrm>
            <a:off x="1538591" y="4077072"/>
            <a:ext cx="6768752" cy="288032"/>
          </a:xfrm>
          <a:prstGeom prst="flowChartAlternateProcess">
            <a:avLst/>
          </a:prstGeom>
          <a:solidFill>
            <a:schemeClr val="bg1">
              <a:alpha val="0"/>
            </a:schemeClr>
          </a:solidFill>
          <a:ln w="476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411413" y="260350"/>
            <a:ext cx="6264275" cy="1512888"/>
          </a:xfrm>
        </p:spPr>
        <p:txBody>
          <a:bodyPr/>
          <a:lstStyle/>
          <a:p>
            <a:pPr algn="just"/>
            <a:r>
              <a:rPr lang="el-GR" altLang="el-GR" sz="2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Σχεδιασμός συγκεκριμένων και μετρήσιμων δράσεων έως το 2020 για την επίτευξη του στόχου 20-20-20 .</a:t>
            </a:r>
            <a:endParaRPr lang="el-GR" altLang="el-GR" sz="2400" dirty="0" smtClean="0">
              <a:solidFill>
                <a:srgbClr val="FFC000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844824"/>
            <a:ext cx="7920880" cy="4536504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l-GR" altLang="el-GR" sz="1700" b="1" u="sng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Δημοτικός Φωτισμός Επιδεικτικά  Έργα</a:t>
            </a:r>
          </a:p>
          <a:p>
            <a:pPr marL="0" indent="0" algn="ctr">
              <a:buFontTx/>
              <a:buNone/>
            </a:pPr>
            <a:endParaRPr lang="el-GR" altLang="el-GR" sz="1700" b="1" u="sng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just">
              <a:buFontTx/>
              <a:buAutoNum type="arabicPeriod"/>
            </a:pPr>
            <a:r>
              <a:rPr lang="el-GR" altLang="el-GR" sz="17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Εκπόνηση  μελέτης κατάστασης δημοτικού φωτισμού και κατηγοριοποίηση δρόμων ανά κλάση φωτισμού γεωμετρικών φωτοτεχνικών μεγεθών δρόμων. (Προϋπολογισμός 50.000 €).</a:t>
            </a:r>
          </a:p>
          <a:p>
            <a:pPr marL="0" indent="0" algn="just">
              <a:buFontTx/>
              <a:buAutoNum type="arabicPeriod"/>
            </a:pPr>
            <a:r>
              <a:rPr lang="el-GR" altLang="el-GR" sz="17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Ανάδειξη εξωτερικού χώρου παλαιού σχολείου στο </a:t>
            </a:r>
            <a:r>
              <a:rPr lang="el-GR" altLang="el-GR" sz="1700" b="1" dirty="0" err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Χαρασό</a:t>
            </a:r>
            <a:r>
              <a:rPr lang="el-GR" altLang="el-GR" sz="17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(Προϋπολογισμός 100.000 </a:t>
            </a:r>
            <a:r>
              <a:rPr lang="el-GR" altLang="el-GR" sz="17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€</a:t>
            </a:r>
            <a:r>
              <a:rPr lang="el-GR" altLang="el-GR" sz="17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).</a:t>
            </a:r>
          </a:p>
          <a:p>
            <a:pPr marL="0" indent="0" algn="just">
              <a:buFontTx/>
              <a:buAutoNum type="arabicPeriod"/>
            </a:pPr>
            <a:r>
              <a:rPr lang="el-GR" altLang="el-GR" sz="17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Εγκατάσταση 19 φωτιστικών τύπου </a:t>
            </a:r>
            <a:r>
              <a:rPr lang="en-US" altLang="el-GR" sz="17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LED</a:t>
            </a:r>
            <a:r>
              <a:rPr lang="el-GR" altLang="el-GR" sz="17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με φωτοβολταϊκό σύστημα (Προϋπολογισμός, 44.000 </a:t>
            </a:r>
            <a:r>
              <a:rPr lang="el-GR" altLang="el-GR" sz="17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€</a:t>
            </a:r>
            <a:r>
              <a:rPr lang="el-GR" altLang="el-GR" sz="17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).</a:t>
            </a:r>
          </a:p>
          <a:p>
            <a:pPr marL="0" indent="0" algn="just">
              <a:buFontTx/>
              <a:buAutoNum type="arabicPeriod"/>
            </a:pPr>
            <a:r>
              <a:rPr lang="el-GR" altLang="el-GR" sz="17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Χαρτογράφηση δικτύου ιστών με εφαρμογές </a:t>
            </a:r>
            <a:r>
              <a:rPr lang="en-US" altLang="el-GR" sz="17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GIS.</a:t>
            </a:r>
            <a:r>
              <a:rPr lang="el-GR" altLang="el-GR" sz="17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Δυνατότητα για ηλεκτρονική ενημέρωση βλαβών – αντικαταστάσεων. </a:t>
            </a:r>
          </a:p>
          <a:p>
            <a:pPr marL="0" indent="0" algn="ctr">
              <a:buFontTx/>
              <a:buNone/>
            </a:pPr>
            <a:endParaRPr lang="el-GR" altLang="el-GR" sz="1700" b="1" u="sng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buFontTx/>
              <a:buNone/>
            </a:pPr>
            <a:endParaRPr lang="el-GR" altLang="el-GR" sz="1700" b="1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12/12/2014, Ηράκλειο</a:t>
            </a:r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Δήμος Χερσονήσου</a:t>
            </a:r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0520-2144-44D6-A36C-69A74BDE6C8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Εικόνα 6" descr="Xersonisos 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373216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rgbClr val="99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rgbClr val="99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11126</TotalTime>
  <Words>789</Words>
  <Application>Microsoft Office PowerPoint</Application>
  <PresentationFormat>Προβολή στην οθόνη (4:3)</PresentationFormat>
  <Paragraphs>178</Paragraphs>
  <Slides>15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Default Design</vt:lpstr>
      <vt:lpstr>Conception personnalisée</vt:lpstr>
      <vt:lpstr>Εξοικονόμηση ενέργειας στον οδικό δημοτικό φωτισμό του Δ. Χερσονήσου</vt:lpstr>
      <vt:lpstr>Όραμα του Δήμου Χερσονήσου</vt:lpstr>
      <vt:lpstr>  Πως θα επιτευχθούν οι στόχοι μας?</vt:lpstr>
      <vt:lpstr> Σύμφωνο των Δημάρχων</vt:lpstr>
      <vt:lpstr>Πλεονεκτήματα της εισχώρησης στο  Σύμφωνο των Δημάρχων</vt:lpstr>
      <vt:lpstr>Δήμος Χερσονήσου</vt:lpstr>
      <vt:lpstr>Παρουσίαση του PowerPoint</vt:lpstr>
      <vt:lpstr>Μείωση εκπομπών διοξειδίου του άνθρακα ανά τομέα (έως το 2020)</vt:lpstr>
      <vt:lpstr>Σχεδιασμός συγκεκριμένων και μετρήσιμων δράσεων έως το 2020 για την επίτευξη του στόχου 20-20-20 .</vt:lpstr>
      <vt:lpstr>Σχεδιασμός συγκεκριμένων και μετρήσιμων δράσεων έως το 2020 για την επίτευξη του στόχου 20-20-20.</vt:lpstr>
      <vt:lpstr>Δράσεις στον Δημοτικό Φωτισμό από την υπογραφή του «Συμφώνου των Δημάρχων»</vt:lpstr>
      <vt:lpstr> Δημοτικός Φωτισμός στον Ανισσαρά   </vt:lpstr>
      <vt:lpstr>Προμήθεια φωτιστικών LED με χρηματοδότηση από το Πράσινο Ταμείο  </vt:lpstr>
      <vt:lpstr>ΣΔΑΕ Χερσονήσου  Προβλήματα στην υλοποίηση των δράσεων </vt:lpstr>
      <vt:lpstr> Επικοινωνία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Krista</dc:creator>
  <cp:lastModifiedBy>Maria</cp:lastModifiedBy>
  <cp:revision>398</cp:revision>
  <dcterms:created xsi:type="dcterms:W3CDTF">2008-12-10T11:25:20Z</dcterms:created>
  <dcterms:modified xsi:type="dcterms:W3CDTF">2014-12-11T11:17:49Z</dcterms:modified>
</cp:coreProperties>
</file>